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7" r:id="rId4"/>
    <p:sldId id="290" r:id="rId5"/>
    <p:sldId id="294" r:id="rId6"/>
    <p:sldId id="295" r:id="rId7"/>
    <p:sldId id="296" r:id="rId8"/>
    <p:sldId id="278" r:id="rId9"/>
    <p:sldId id="292" r:id="rId10"/>
    <p:sldId id="297" r:id="rId11"/>
    <p:sldId id="293" r:id="rId12"/>
    <p:sldId id="298" r:id="rId13"/>
    <p:sldId id="299" r:id="rId14"/>
    <p:sldId id="300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 Wiegelmann Alfandary" initials="JWA" lastIdx="1" clrIdx="0">
    <p:extLst>
      <p:ext uri="{19B8F6BF-5375-455C-9EA6-DF929625EA0E}">
        <p15:presenceInfo xmlns:p15="http://schemas.microsoft.com/office/powerpoint/2012/main" userId="S::jwiegelmann@perforce.com::eef66e00-6614-4679-9e7b-6f90f61876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56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4"/>
    <p:restoredTop sz="78639" autoAdjust="0"/>
  </p:normalViewPr>
  <p:slideViewPr>
    <p:cSldViewPr snapToGrid="0" snapToObjects="1">
      <p:cViewPr varScale="1">
        <p:scale>
          <a:sx n="99" d="100"/>
          <a:sy n="99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D7D9-1678-4449-A14B-AF0B1151F630}" type="datetimeFigureOut">
              <a:rPr lang="en-IL" smtClean="0"/>
              <a:t>4/13/23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C85E-4087-4000-AF7D-E9AB231E318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491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5522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2641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4F526-0903-E547-ADEF-8F74CBC13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F1302E0-10EB-344F-AD39-FDB62A1A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54" y="1847117"/>
            <a:ext cx="11347938" cy="46721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127000" dist="63500" dir="5400000" sx="99000" sy="99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D339F-9EA4-C74D-BD28-06D5E4A531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2407505"/>
            <a:ext cx="11347938" cy="2702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Additional information (name, company, etc.)  |  </a:t>
            </a:r>
            <a:r>
              <a:rPr lang="en-US" dirty="0" err="1"/>
              <a:t>mONTH</a:t>
            </a:r>
            <a:r>
              <a:rPr lang="en-US" dirty="0"/>
              <a:t> XX, 20XX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51A510-DA7A-E24D-B8E5-A9D925A08EA3}"/>
              </a:ext>
            </a:extLst>
          </p:cNvPr>
          <p:cNvSpPr txBox="1">
            <a:spLocks/>
          </p:cNvSpPr>
          <p:nvPr userDrawn="1"/>
        </p:nvSpPr>
        <p:spPr>
          <a:xfrm>
            <a:off x="1" y="6555732"/>
            <a:ext cx="12192000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dirty="0">
                <a:solidFill>
                  <a:schemeClr val="accent1"/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22E82-B7B9-5E4F-ACB6-C1A6A4111D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2566" y="294909"/>
            <a:ext cx="29464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4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33139C-006F-564A-8F77-1196D099A08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BC1369-1C21-A749-B7CC-762B419FE70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8C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399512-55CF-124C-B3DC-95CAD20A0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CAD7B4F8-F5A0-224A-984D-AC55937E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8719"/>
            <a:ext cx="10515600" cy="490281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68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2D9C9-D407-EF4F-B600-52D6DEEE5B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3"/>
            <a:ext cx="11387138" cy="465772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E025C1-B29D-1846-848A-D815A88A7EE5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4853D4A-BE8C-E944-9A6F-3D29CDFC8477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311C3B-49EF-204C-A9B0-7A8DADA3D945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</a:t>
            </a:r>
            <a:r>
              <a:rPr lang="en-US" sz="900" kern="120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© 2023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Perforce Software, Inc.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5DA15-C308-6A4D-9112-5B9185BCF033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665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7412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99D5F4-4936-DA41-AD08-19B0AF6DA85D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17926D-7EE6-6449-A22D-3E1E17AFA7CF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70B07C-B7CE-FC40-BE20-073AD8C85CB3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FA95F-19D8-EF45-B655-183D7B623A2D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3246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43485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46C2FA3-0CB7-EC4D-B513-E1C5BBC76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5307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733A7-7072-5F4F-A309-FCD2DC2CC881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E259DF4-CE67-524C-B40D-2AD982DE3990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68C092F-41F9-F146-A17D-EA7AA3ABAA10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DDE94A-89F0-B04E-A9BE-793DB8D9EB80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49" r:id="rId4"/>
    <p:sldLayoutId id="2147483654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perfecto.io/perfecto-help/content/perfecto/automation-testing/create_custom_swipe_gestures.htm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perfecto.io/perfecto-help/content/perfecto/automation-testing/general_visual_analysis_parameters.ht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12652-B75D-6F43-8BC9-08F514BC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Analysis</a:t>
            </a:r>
          </a:p>
        </p:txBody>
      </p:sp>
    </p:spTree>
    <p:extLst>
      <p:ext uri="{BB962C8B-B14F-4D97-AF65-F5344CB8AC3E}">
        <p14:creationId xmlns:p14="http://schemas.microsoft.com/office/powerpoint/2010/main" val="294304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Scrolling</a:t>
            </a:r>
          </a:p>
        </p:txBody>
      </p:sp>
    </p:spTree>
    <p:extLst>
      <p:ext uri="{BB962C8B-B14F-4D97-AF65-F5344CB8AC3E}">
        <p14:creationId xmlns:p14="http://schemas.microsoft.com/office/powerpoint/2010/main" val="1920414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CB3C3A-1441-5649-8A46-1D1E44BC39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1663" y="1215031"/>
            <a:ext cx="11542810" cy="4657725"/>
          </a:xfrm>
        </p:spPr>
        <p:txBody>
          <a:bodyPr>
            <a:normAutofit/>
          </a:bodyPr>
          <a:lstStyle/>
          <a:p>
            <a:r>
              <a:rPr lang="en-IL" dirty="0"/>
              <a:t>When the needle is </a:t>
            </a:r>
            <a:r>
              <a:rPr lang="en-IL" b="1"/>
              <a:t>not </a:t>
            </a:r>
            <a:r>
              <a:rPr lang="en-IL"/>
              <a:t>found</a:t>
            </a:r>
            <a:r>
              <a:rPr lang="en-US" dirty="0"/>
              <a:t>,</a:t>
            </a:r>
            <a:r>
              <a:rPr lang="en-IL"/>
              <a:t> </a:t>
            </a:r>
            <a:r>
              <a:rPr lang="en-IL" dirty="0"/>
              <a:t>the system can perform the following actions</a:t>
            </a:r>
          </a:p>
          <a:p>
            <a:pPr lvl="1"/>
            <a:r>
              <a:rPr lang="en-IL" dirty="0"/>
              <a:t>Exit with a failure</a:t>
            </a:r>
          </a:p>
          <a:p>
            <a:pPr lvl="1"/>
            <a:r>
              <a:rPr lang="en-US" dirty="0"/>
              <a:t>W</a:t>
            </a:r>
            <a:r>
              <a:rPr lang="en-IL" dirty="0"/>
              <a:t>ait for the needle to appear - the timeout parameter</a:t>
            </a:r>
          </a:p>
          <a:p>
            <a:pPr lvl="1"/>
            <a:r>
              <a:rPr lang="en-IL" dirty="0"/>
              <a:t>Scroll the screen in an attempt to find the needle</a:t>
            </a:r>
          </a:p>
          <a:p>
            <a:r>
              <a:rPr lang="en-IL" dirty="0"/>
              <a:t>When scrolling </a:t>
            </a:r>
            <a:r>
              <a:rPr lang="en-IL"/>
              <a:t>is </a:t>
            </a:r>
            <a:r>
              <a:rPr lang="en-IN" dirty="0"/>
              <a:t>enabled,</a:t>
            </a:r>
            <a:r>
              <a:rPr lang="en-IL"/>
              <a:t> </a:t>
            </a:r>
            <a:r>
              <a:rPr lang="en-IL" dirty="0"/>
              <a:t>the system will perform the following actions</a:t>
            </a:r>
          </a:p>
          <a:p>
            <a:pPr lvl="1"/>
            <a:r>
              <a:rPr lang="en-IL" dirty="0"/>
              <a:t>Search for the needle</a:t>
            </a:r>
          </a:p>
          <a:p>
            <a:pPr lvl="1"/>
            <a:r>
              <a:rPr lang="en-IL" dirty="0"/>
              <a:t>Fail </a:t>
            </a:r>
          </a:p>
          <a:p>
            <a:pPr lvl="1"/>
            <a:r>
              <a:rPr lang="en-IL" dirty="0"/>
              <a:t>Perform scroll operation</a:t>
            </a:r>
          </a:p>
          <a:p>
            <a:pPr lvl="1"/>
            <a:r>
              <a:rPr lang="en-IL" dirty="0"/>
              <a:t>Search for needle</a:t>
            </a:r>
          </a:p>
          <a:p>
            <a:pPr lvl="1"/>
            <a:r>
              <a:rPr lang="en-IL" dirty="0"/>
              <a:t>Fail again</a:t>
            </a:r>
          </a:p>
          <a:p>
            <a:pPr lvl="1"/>
            <a:r>
              <a:rPr lang="en-IL" dirty="0"/>
              <a:t>Perform scroll operation </a:t>
            </a:r>
          </a:p>
          <a:p>
            <a:pPr marL="0" indent="0">
              <a:buNone/>
            </a:pPr>
            <a:endParaRPr lang="en-IL" dirty="0"/>
          </a:p>
          <a:p>
            <a:pPr marL="0" indent="0">
              <a:buNone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867482-CF6A-E14E-A534-BD2866B6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Scrolling</a:t>
            </a:r>
          </a:p>
        </p:txBody>
      </p:sp>
    </p:spTree>
    <p:extLst>
      <p:ext uri="{BB962C8B-B14F-4D97-AF65-F5344CB8AC3E}">
        <p14:creationId xmlns:p14="http://schemas.microsoft.com/office/powerpoint/2010/main" val="104718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CB3C3A-1441-5649-8A46-1D1E44BC39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1663" y="1215031"/>
            <a:ext cx="11542810" cy="4657725"/>
          </a:xfrm>
        </p:spPr>
        <p:txBody>
          <a:bodyPr>
            <a:normAutofit/>
          </a:bodyPr>
          <a:lstStyle/>
          <a:p>
            <a:r>
              <a:rPr lang="en-US" dirty="0"/>
              <a:t>The scroll operations requires 3 parameters</a:t>
            </a:r>
          </a:p>
          <a:p>
            <a:pPr lvl="1"/>
            <a:r>
              <a:rPr lang="en-US" dirty="0"/>
              <a:t>Scroll – turn the scrolling option on or off (off by default)</a:t>
            </a:r>
          </a:p>
          <a:p>
            <a:pPr lvl="1"/>
            <a:r>
              <a:rPr lang="en-US" dirty="0"/>
              <a:t>Next – define the scroll operation to perform </a:t>
            </a:r>
          </a:p>
          <a:p>
            <a:pPr lvl="2"/>
            <a:r>
              <a:rPr lang="en-US" dirty="0"/>
              <a:t>SWIPE_UP | SWIPE_DOWN | SWIPE_RIGHT | SWIPE_LEFT | UP | DOWN | RIGHT | LEFT</a:t>
            </a:r>
          </a:p>
          <a:p>
            <a:pPr lvl="2"/>
            <a:r>
              <a:rPr lang="en-US" dirty="0"/>
              <a:t>Custom operations can also be defined - </a:t>
            </a:r>
            <a:r>
              <a:rPr lang="en-US" dirty="0">
                <a:hlinkClick r:id="rId2"/>
              </a:rPr>
              <a:t>https://help.perfecto.io/perfecto-help/content/perfecto/automation-testing/create_custom_swipe_gestures.htm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maxscroll – the number of times to scroll before exiting the command (default 5)</a:t>
            </a:r>
          </a:p>
          <a:p>
            <a:r>
              <a:rPr lang="en-US" dirty="0"/>
              <a:t>In many cases, visual analysis with scroll is used in order to just perform the scroll action </a:t>
            </a:r>
          </a:p>
          <a:p>
            <a:pPr lvl="1"/>
            <a:endParaRPr lang="en-IL" dirty="0"/>
          </a:p>
          <a:p>
            <a:pPr marL="0" indent="0">
              <a:buNone/>
            </a:pPr>
            <a:endParaRPr lang="en-IL" dirty="0"/>
          </a:p>
          <a:p>
            <a:pPr marL="0" indent="0">
              <a:buNone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867482-CF6A-E14E-A534-BD2866B6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Scrolling  continued</a:t>
            </a:r>
          </a:p>
        </p:txBody>
      </p:sp>
    </p:spTree>
    <p:extLst>
      <p:ext uri="{BB962C8B-B14F-4D97-AF65-F5344CB8AC3E}">
        <p14:creationId xmlns:p14="http://schemas.microsoft.com/office/powerpoint/2010/main" val="320948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 on practice</a:t>
            </a:r>
          </a:p>
        </p:txBody>
      </p:sp>
    </p:spTree>
    <p:extLst>
      <p:ext uri="{BB962C8B-B14F-4D97-AF65-F5344CB8AC3E}">
        <p14:creationId xmlns:p14="http://schemas.microsoft.com/office/powerpoint/2010/main" val="1681489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CB3C3A-1441-5649-8A46-1D1E44BC39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1663" y="1215031"/>
            <a:ext cx="11542810" cy="4657725"/>
          </a:xfrm>
        </p:spPr>
        <p:txBody>
          <a:bodyPr>
            <a:normAutofit/>
          </a:bodyPr>
          <a:lstStyle/>
          <a:p>
            <a:r>
              <a:rPr lang="en-US" dirty="0"/>
              <a:t>Let’s add visual analysis to your test case</a:t>
            </a:r>
          </a:p>
          <a:p>
            <a:r>
              <a:rPr lang="en-US" dirty="0"/>
              <a:t>Add visual validations to the tests</a:t>
            </a:r>
          </a:p>
          <a:p>
            <a:r>
              <a:rPr lang="en-US" dirty="0"/>
              <a:t>Add scrolling if necessary</a:t>
            </a:r>
            <a:endParaRPr lang="en-IL" dirty="0"/>
          </a:p>
          <a:p>
            <a:pPr marL="0" indent="0">
              <a:buNone/>
            </a:pPr>
            <a:endParaRPr lang="en-IL" dirty="0"/>
          </a:p>
          <a:p>
            <a:pPr marL="0" indent="0">
              <a:buNone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867482-CF6A-E14E-A534-BD2866B6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Visual analysis in your test cases</a:t>
            </a:r>
          </a:p>
        </p:txBody>
      </p:sp>
    </p:spTree>
    <p:extLst>
      <p:ext uri="{BB962C8B-B14F-4D97-AF65-F5344CB8AC3E}">
        <p14:creationId xmlns:p14="http://schemas.microsoft.com/office/powerpoint/2010/main" val="803938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968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0E3F8E-5C73-204C-8B13-8A5EBBAB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622518"/>
            <a:ext cx="11387683" cy="467213"/>
          </a:xfrm>
        </p:spPr>
        <p:txBody>
          <a:bodyPr/>
          <a:lstStyle/>
          <a:p>
            <a:pPr algn="ctr"/>
            <a:r>
              <a:rPr lang="en-US" dirty="0"/>
              <a:t>Sample Agenda Slide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330E33-46D2-F047-8841-B7E77E154E86}"/>
              </a:ext>
            </a:extLst>
          </p:cNvPr>
          <p:cNvSpPr/>
          <p:nvPr/>
        </p:nvSpPr>
        <p:spPr>
          <a:xfrm>
            <a:off x="4652470" y="1862115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7AA968-AAFB-9541-BC0B-B77F462D6A5D}"/>
              </a:ext>
            </a:extLst>
          </p:cNvPr>
          <p:cNvSpPr/>
          <p:nvPr/>
        </p:nvSpPr>
        <p:spPr>
          <a:xfrm>
            <a:off x="4652470" y="3387504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6B7F2-6FFD-BD47-BF9C-066814C7FDE6}"/>
              </a:ext>
            </a:extLst>
          </p:cNvPr>
          <p:cNvSpPr txBox="1"/>
          <p:nvPr/>
        </p:nvSpPr>
        <p:spPr>
          <a:xfrm>
            <a:off x="5403019" y="1919680"/>
            <a:ext cx="2733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Introducing  Visual Analysis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5DF00-3893-3A4F-BE57-F4B0E2441F64}"/>
              </a:ext>
            </a:extLst>
          </p:cNvPr>
          <p:cNvSpPr txBox="1"/>
          <p:nvPr/>
        </p:nvSpPr>
        <p:spPr>
          <a:xfrm>
            <a:off x="5403019" y="2523942"/>
            <a:ext cx="2256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Perfecto interface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3D800A-2969-5743-B884-BEE7822C050D}"/>
              </a:ext>
            </a:extLst>
          </p:cNvPr>
          <p:cNvSpPr/>
          <p:nvPr/>
        </p:nvSpPr>
        <p:spPr>
          <a:xfrm>
            <a:off x="4652470" y="2688829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C40A0D-8BF7-4A44-BD9B-2F9DF99F41CA}"/>
              </a:ext>
            </a:extLst>
          </p:cNvPr>
          <p:cNvSpPr/>
          <p:nvPr/>
        </p:nvSpPr>
        <p:spPr>
          <a:xfrm>
            <a:off x="4652470" y="4086179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CEB00-CBD0-A94D-B4B6-CBBAC132E355}"/>
              </a:ext>
            </a:extLst>
          </p:cNvPr>
          <p:cNvSpPr txBox="1"/>
          <p:nvPr/>
        </p:nvSpPr>
        <p:spPr>
          <a:xfrm>
            <a:off x="5420226" y="3429360"/>
            <a:ext cx="976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Scrolling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EE822D-ED70-AC4C-9C85-ECB9C75A1237}"/>
              </a:ext>
            </a:extLst>
          </p:cNvPr>
          <p:cNvSpPr txBox="1"/>
          <p:nvPr/>
        </p:nvSpPr>
        <p:spPr>
          <a:xfrm>
            <a:off x="5403019" y="4149392"/>
            <a:ext cx="1871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Hands on practice</a:t>
            </a:r>
          </a:p>
        </p:txBody>
      </p:sp>
    </p:spTree>
    <p:extLst>
      <p:ext uri="{BB962C8B-B14F-4D97-AF65-F5344CB8AC3E}">
        <p14:creationId xmlns:p14="http://schemas.microsoft.com/office/powerpoint/2010/main" val="4633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Visual Analysis</a:t>
            </a:r>
          </a:p>
        </p:txBody>
      </p:sp>
    </p:spTree>
    <p:extLst>
      <p:ext uri="{BB962C8B-B14F-4D97-AF65-F5344CB8AC3E}">
        <p14:creationId xmlns:p14="http://schemas.microsoft.com/office/powerpoint/2010/main" val="25771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6" y="1421093"/>
            <a:ext cx="11104316" cy="4657725"/>
          </a:xfrm>
        </p:spPr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2000" dirty="0">
                <a:effectLst/>
                <a:latin typeface="Calibri" panose="020F0502020204030204" pitchFamily="34" charset="0"/>
              </a:rPr>
              <a:t>We have used object locators in our tests. These locators rely on the XHTML code which the app renders into a visual user interface.</a:t>
            </a:r>
          </a:p>
          <a:p>
            <a:pPr marL="514350" indent="-514350">
              <a:lnSpc>
                <a:spcPct val="150000"/>
              </a:lnSpc>
            </a:pPr>
            <a:r>
              <a:rPr lang="en-US" dirty="0"/>
              <a:t>Visual Analysis takes a </a:t>
            </a:r>
            <a:r>
              <a:rPr lang="en-US" b="1" dirty="0"/>
              <a:t>screenshot image </a:t>
            </a:r>
            <a:r>
              <a:rPr lang="en-US" dirty="0"/>
              <a:t>from a device and analyzes it for text (Optical Character Recognition) and images (Image Recognition). </a:t>
            </a:r>
          </a:p>
          <a:p>
            <a:pPr marL="514350" indent="-514350">
              <a:lnSpc>
                <a:spcPct val="150000"/>
              </a:lnSpc>
            </a:pPr>
            <a:r>
              <a:rPr lang="en-US" dirty="0"/>
              <a:t>When should I use it?</a:t>
            </a:r>
          </a:p>
          <a:p>
            <a:pPr lvl="1"/>
            <a:r>
              <a:rPr lang="en-US" dirty="0"/>
              <a:t>When object analysis is not available for the required element or is becoming difficult to maintain for a specific element</a:t>
            </a:r>
          </a:p>
          <a:p>
            <a:pPr lvl="1"/>
            <a:r>
              <a:rPr lang="en-US" dirty="0"/>
              <a:t>When you want to validate what the user </a:t>
            </a:r>
            <a:r>
              <a:rPr lang="en-US" b="1" dirty="0"/>
              <a:t>actually sees</a:t>
            </a:r>
          </a:p>
          <a:p>
            <a:pPr lvl="2"/>
            <a:r>
              <a:rPr lang="en-US" dirty="0"/>
              <a:t>Verify layout of the application, landscape vs portrait for instance</a:t>
            </a:r>
          </a:p>
          <a:p>
            <a:r>
              <a:rPr lang="en-US" dirty="0"/>
              <a:t>Visual analysis complements the object based testing. Recommended to use sparingly to increase coverage and validation value.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visual analysis?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0613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F3FC4F-5166-044A-B145-CEEB6D07E60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IL" dirty="0"/>
              <a:t>imilar to objects, the functionality if first to find if a text or image appears on the screen</a:t>
            </a:r>
          </a:p>
          <a:p>
            <a:pPr lvl="1"/>
            <a:r>
              <a:rPr lang="en-IL" dirty="0"/>
              <a:t>The string or image we are looking for is called the needle, the device screen is the haystack </a:t>
            </a:r>
          </a:p>
          <a:p>
            <a:r>
              <a:rPr lang="en-IL" dirty="0"/>
              <a:t>Once the object is found we can perform standard actions</a:t>
            </a:r>
          </a:p>
          <a:p>
            <a:pPr lvl="1"/>
            <a:r>
              <a:rPr lang="en-IL" dirty="0"/>
              <a:t>Click </a:t>
            </a:r>
          </a:p>
          <a:p>
            <a:pPr lvl="1"/>
            <a:r>
              <a:rPr lang="en-US" dirty="0"/>
              <a:t>S</a:t>
            </a:r>
            <a:r>
              <a:rPr lang="en-IL" dirty="0"/>
              <a:t>end text</a:t>
            </a:r>
          </a:p>
          <a:p>
            <a:pPr lvl="1"/>
            <a:r>
              <a:rPr lang="en-US" dirty="0"/>
              <a:t>G</a:t>
            </a:r>
            <a:r>
              <a:rPr lang="en-IL" dirty="0"/>
              <a:t>et text</a:t>
            </a:r>
          </a:p>
          <a:p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5E59F8-8B5B-7747-BC99-CBA6E69E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IL" dirty="0"/>
              <a:t>hat can we do with visual analysis?</a:t>
            </a:r>
          </a:p>
        </p:txBody>
      </p:sp>
    </p:spTree>
    <p:extLst>
      <p:ext uri="{BB962C8B-B14F-4D97-AF65-F5344CB8AC3E}">
        <p14:creationId xmlns:p14="http://schemas.microsoft.com/office/powerpoint/2010/main" val="9916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1FE207-1E98-994C-8C67-B431D137CFE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IL" dirty="0"/>
              <a:t>Perfecto uses OCR to analyze the text on the device screen. This technology is not 100% accurate but in most cases text analysis is quite stable </a:t>
            </a:r>
          </a:p>
          <a:p>
            <a:pPr lvl="1"/>
            <a:r>
              <a:rPr lang="en-IL" dirty="0"/>
              <a:t>It is possible to define advanced criteria e.g. multiple strings, starts with, ends with etc. </a:t>
            </a:r>
          </a:p>
          <a:p>
            <a:pPr lvl="1"/>
            <a:r>
              <a:rPr lang="en-IL" dirty="0"/>
              <a:t>Longer strings are more reliable </a:t>
            </a:r>
          </a:p>
          <a:p>
            <a:pPr lvl="1"/>
            <a:r>
              <a:rPr lang="en-IL" dirty="0"/>
              <a:t>Text analysis can be used across multiple devices &amp; platforms </a:t>
            </a:r>
          </a:p>
          <a:p>
            <a:r>
              <a:rPr lang="en-US" dirty="0"/>
              <a:t>Let’s take a peek at the visual analysis parameters </a:t>
            </a:r>
          </a:p>
          <a:p>
            <a:r>
              <a:rPr lang="en-US" sz="1600" dirty="0"/>
              <a:t> </a:t>
            </a:r>
            <a:r>
              <a:rPr lang="en-US" sz="1600" dirty="0">
                <a:hlinkClick r:id="rId2"/>
              </a:rPr>
              <a:t>https://help.perfecto.io/perfecto-help/content/perfecto/automation-testing/general_visual_analysis_parameters.htm</a:t>
            </a:r>
            <a:r>
              <a:rPr lang="en-US" sz="1600" dirty="0"/>
              <a:t> </a:t>
            </a:r>
          </a:p>
          <a:p>
            <a:r>
              <a:rPr lang="en-US" dirty="0"/>
              <a:t>The main parameters are</a:t>
            </a:r>
          </a:p>
          <a:p>
            <a:pPr lvl="1"/>
            <a:r>
              <a:rPr lang="en-US" dirty="0"/>
              <a:t>Timeout</a:t>
            </a:r>
          </a:p>
          <a:p>
            <a:pPr lvl="1"/>
            <a:r>
              <a:rPr lang="en-US" dirty="0"/>
              <a:t>Language</a:t>
            </a:r>
          </a:p>
          <a:p>
            <a:pPr lvl="1"/>
            <a:r>
              <a:rPr lang="en-US" dirty="0"/>
              <a:t>Index</a:t>
            </a:r>
          </a:p>
          <a:p>
            <a:pPr lvl="1"/>
            <a:r>
              <a:rPr lang="en-US" dirty="0"/>
              <a:t>match</a:t>
            </a:r>
          </a:p>
          <a:p>
            <a:pPr lvl="1"/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6A92BB-A101-5D40-9016-A40C59033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Robustness – Text analysis</a:t>
            </a:r>
          </a:p>
        </p:txBody>
      </p:sp>
    </p:spTree>
    <p:extLst>
      <p:ext uri="{BB962C8B-B14F-4D97-AF65-F5344CB8AC3E}">
        <p14:creationId xmlns:p14="http://schemas.microsoft.com/office/powerpoint/2010/main" val="250162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1FE207-1E98-994C-8C67-B431D137CFE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IL" dirty="0"/>
              <a:t>Perfecto uses bitmap comparison </a:t>
            </a:r>
            <a:r>
              <a:rPr lang="en-IL"/>
              <a:t>to </a:t>
            </a:r>
            <a:r>
              <a:rPr lang="en-US" dirty="0" err="1"/>
              <a:t>analyse</a:t>
            </a:r>
            <a:r>
              <a:rPr lang="en-IL"/>
              <a:t> </a:t>
            </a:r>
            <a:r>
              <a:rPr lang="en-IL" dirty="0"/>
              <a:t>the image on the device screen. This technology is 100% accurate but does </a:t>
            </a:r>
            <a:r>
              <a:rPr lang="en-IL"/>
              <a:t>not </a:t>
            </a:r>
            <a:r>
              <a:rPr lang="en-US" dirty="0"/>
              <a:t>carry</a:t>
            </a:r>
            <a:r>
              <a:rPr lang="en-IL"/>
              <a:t> </a:t>
            </a:r>
            <a:r>
              <a:rPr lang="en-IL" dirty="0"/>
              <a:t>well across different screens. </a:t>
            </a:r>
          </a:p>
          <a:p>
            <a:pPr lvl="1"/>
            <a:r>
              <a:rPr lang="en-IL" dirty="0"/>
              <a:t>Images require downloading a screenshot and cropping it</a:t>
            </a:r>
          </a:p>
          <a:p>
            <a:pPr lvl="1"/>
            <a:r>
              <a:rPr lang="en-IL" dirty="0"/>
              <a:t>It may be necessary to maintain an image per device model </a:t>
            </a:r>
          </a:p>
          <a:p>
            <a:pPr lvl="1"/>
            <a:r>
              <a:rPr lang="en-IL" dirty="0"/>
              <a:t>Image analysis </a:t>
            </a:r>
            <a:r>
              <a:rPr lang="en-IL"/>
              <a:t>is </a:t>
            </a:r>
            <a:r>
              <a:rPr lang="en-US" dirty="0"/>
              <a:t>not </a:t>
            </a:r>
            <a:r>
              <a:rPr lang="en-IL"/>
              <a:t>recommended </a:t>
            </a: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6A92BB-A101-5D40-9016-A40C59033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Robustness – image analysis</a:t>
            </a:r>
          </a:p>
        </p:txBody>
      </p:sp>
    </p:spTree>
    <p:extLst>
      <p:ext uri="{BB962C8B-B14F-4D97-AF65-F5344CB8AC3E}">
        <p14:creationId xmlns:p14="http://schemas.microsoft.com/office/powerpoint/2010/main" val="35213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Perfecto Interface</a:t>
            </a:r>
          </a:p>
        </p:txBody>
      </p:sp>
    </p:spTree>
    <p:extLst>
      <p:ext uri="{BB962C8B-B14F-4D97-AF65-F5344CB8AC3E}">
        <p14:creationId xmlns:p14="http://schemas.microsoft.com/office/powerpoint/2010/main" val="22536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CB3C3A-1441-5649-8A46-1D1E44BC39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2431" y="979645"/>
            <a:ext cx="11387138" cy="4657725"/>
          </a:xfrm>
        </p:spPr>
        <p:txBody>
          <a:bodyPr/>
          <a:lstStyle/>
          <a:p>
            <a:r>
              <a:rPr lang="en-IL" dirty="0"/>
              <a:t>Perfecto provides widgets to assist in defining the visual analysis commands. </a:t>
            </a:r>
          </a:p>
          <a:p>
            <a:r>
              <a:rPr lang="en-IL" dirty="0"/>
              <a:t>There are sep</a:t>
            </a:r>
            <a:r>
              <a:rPr lang="en-US" dirty="0"/>
              <a:t>a</a:t>
            </a:r>
            <a:r>
              <a:rPr lang="en-IL" dirty="0"/>
              <a:t>rate widgets for text &amp; image. </a:t>
            </a:r>
          </a:p>
          <a:p>
            <a:r>
              <a:rPr lang="en-IL" dirty="0"/>
              <a:t>The widgets allow defining &amp; testing parameters </a:t>
            </a:r>
          </a:p>
          <a:p>
            <a:pPr lvl="1"/>
            <a:r>
              <a:rPr lang="en-IL" dirty="0"/>
              <a:t>Full text analysis availabe</a:t>
            </a:r>
          </a:p>
          <a:p>
            <a:pPr lvl="1"/>
            <a:r>
              <a:rPr lang="en-IL" dirty="0"/>
              <a:t>Image analysis requires manual provision of the image searched for </a:t>
            </a:r>
          </a:p>
          <a:p>
            <a:pPr lvl="1"/>
            <a:endParaRPr lang="en-IL" dirty="0"/>
          </a:p>
          <a:p>
            <a:r>
              <a:rPr lang="en-IL" dirty="0"/>
              <a:t>Login to manual testing and we will open the widgets together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867482-CF6A-E14E-A534-BD2866B6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Visual Analysis interface</a:t>
            </a:r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01D4BFA-89F9-C043-9D1E-0B5E5C0E4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5107" y="206062"/>
            <a:ext cx="3165229" cy="51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98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fect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2BC41"/>
      </a:accent1>
      <a:accent2>
        <a:srgbClr val="0086BF"/>
      </a:accent2>
      <a:accent3>
        <a:srgbClr val="BBC592"/>
      </a:accent3>
      <a:accent4>
        <a:srgbClr val="415563"/>
      </a:accent4>
      <a:accent5>
        <a:srgbClr val="009638"/>
      </a:accent5>
      <a:accent6>
        <a:srgbClr val="93B7BB"/>
      </a:accent6>
      <a:hlink>
        <a:srgbClr val="82BC41"/>
      </a:hlink>
      <a:folHlink>
        <a:srgbClr val="B6B8B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</TotalTime>
  <Words>656</Words>
  <Application>Microsoft Macintosh PowerPoint</Application>
  <PresentationFormat>Widescreen</PresentationFormat>
  <Paragraphs>82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Visual Analysis</vt:lpstr>
      <vt:lpstr>Sample Agenda Slide</vt:lpstr>
      <vt:lpstr>Introducing Visual Analysis</vt:lpstr>
      <vt:lpstr>What is visual analysis?</vt:lpstr>
      <vt:lpstr>What can we do with visual analysis?</vt:lpstr>
      <vt:lpstr>Robustness – Text analysis</vt:lpstr>
      <vt:lpstr>Robustness – image analysis</vt:lpstr>
      <vt:lpstr>The Perfecto Interface</vt:lpstr>
      <vt:lpstr>Visual Analysis interface</vt:lpstr>
      <vt:lpstr>Scrolling</vt:lpstr>
      <vt:lpstr>Scrolling</vt:lpstr>
      <vt:lpstr>Scrolling  continued</vt:lpstr>
      <vt:lpstr>Hands on practice</vt:lpstr>
      <vt:lpstr>Visual analysis in your test cases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Kirsh</dc:creator>
  <cp:lastModifiedBy>Genesis Thomas</cp:lastModifiedBy>
  <cp:revision>56</cp:revision>
  <dcterms:created xsi:type="dcterms:W3CDTF">2019-03-01T15:15:54Z</dcterms:created>
  <dcterms:modified xsi:type="dcterms:W3CDTF">2023-04-13T11:27:00Z</dcterms:modified>
</cp:coreProperties>
</file>